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sldIdLst>
    <p:sldId id="256" r:id="rId2"/>
    <p:sldId id="266" r:id="rId3"/>
    <p:sldId id="258" r:id="rId4"/>
    <p:sldId id="257" r:id="rId5"/>
    <p:sldId id="259" r:id="rId6"/>
    <p:sldId id="281" r:id="rId7"/>
    <p:sldId id="262" r:id="rId8"/>
    <p:sldId id="263" r:id="rId9"/>
    <p:sldId id="274" r:id="rId10"/>
    <p:sldId id="279" r:id="rId11"/>
    <p:sldId id="276" r:id="rId12"/>
    <p:sldId id="277" r:id="rId13"/>
    <p:sldId id="27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xmlns:mc="http://schemas.openxmlformats.org/markup-compatibility/2006" xmlns:a14="http://schemas.microsoft.com/office/drawing/2010/main" val="FFFF00" mc:Ignorable=""/>
    <a:srgbClr xmlns:mc="http://schemas.openxmlformats.org/markup-compatibility/2006" xmlns:a14="http://schemas.microsoft.com/office/drawing/2010/main" val="0000FF" mc:Ignorable=""/>
    <a:srgbClr xmlns:mc="http://schemas.openxmlformats.org/markup-compatibility/2006" xmlns:a14="http://schemas.microsoft.com/office/drawing/2010/main" val="00FFCC" mc:Ignorable=""/>
    <a:srgbClr xmlns:mc="http://schemas.openxmlformats.org/markup-compatibility/2006" xmlns:a14="http://schemas.microsoft.com/office/drawing/2010/main" val="00FFFF" mc:Ignorable=""/>
    <a:srgbClr xmlns:mc="http://schemas.openxmlformats.org/markup-compatibility/2006" xmlns:a14="http://schemas.microsoft.com/office/drawing/2010/main" val="000000" mc:Ignorable=""/>
    <a:srgbClr xmlns:mc="http://schemas.openxmlformats.org/markup-compatibility/2006" xmlns:a14="http://schemas.microsoft.com/office/drawing/2010/main" val="660033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809" autoAdjust="0"/>
    <p:restoredTop sz="86467" autoAdjust="0"/>
  </p:normalViewPr>
  <p:slideViewPr>
    <p:cSldViewPr>
      <p:cViewPr>
        <p:scale>
          <a:sx n="50" d="100"/>
          <a:sy n="50" d="100"/>
        </p:scale>
        <p:origin x="-1452" y="-426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BED5-1A13-44A6-BEE9-B918120351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8ED98-4917-41D6-8CAA-90C21F88F8A0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CB3F-3962-4889-9BCC-0376251FA4A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609600"/>
            <a:ext cx="8458200" cy="11477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381000" y="1985963"/>
            <a:ext cx="4152900" cy="411003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86300" y="1985963"/>
            <a:ext cx="4152900" cy="19780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86300" y="4116388"/>
            <a:ext cx="4152900" cy="19796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381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19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AFF3081-1788-479E-974A-EB08A66EE05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46B45-E706-47D2-B1E8-1F128B23E886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207E9-2A71-4094-AE87-BC3950DCE58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F772A-BEB8-477D-9B61-375A25CA51F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3595C-E692-4BA1-AA6B-00EEAEAA634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C5E3A-FA7E-4425-BD17-3AD3F8ECC5E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7E850-A6B4-4A9C-8DE3-42DA12C7B28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7EFEB-C276-44CA-B983-8CE565A7FC6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4C4D8-9EAD-4641-A68B-A4C75FD770C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E888A-7B82-43AB-9246-299AFFA5614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0" y="1676400"/>
            <a:ext cx="632460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4800" b="1" dirty="0" smtClean="0">
                <a:ln>
                  <a:solidFill>
                    <a:sysClr val="windowText" lastClr="000000"/>
                  </a:solidFill>
                </a:ln>
                <a:solidFill>
                  <a:srgbClr xmlns:mc="http://schemas.openxmlformats.org/markup-compatibility/2006" xmlns:a14="http://schemas.microsoft.com/office/drawing/2010/main" val="00B0F0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Pasos para dirigir un ciclo de conferencias</a:t>
            </a:r>
            <a:endParaRPr lang="es-ES" sz="4800" b="1" dirty="0">
              <a:ln>
                <a:solidFill>
                  <a:sysClr val="windowText" lastClr="000000"/>
                </a:solidFill>
              </a:ln>
              <a:solidFill>
                <a:srgbClr xmlns:mc="http://schemas.openxmlformats.org/markup-compatibility/2006" xmlns:a14="http://schemas.microsoft.com/office/drawing/2010/main" val="00B0F0" mc:Ignorable="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582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s-BO" sz="4000"/>
              <a:t>No olvide.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09800"/>
            <a:ext cx="8077200" cy="403860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Tx/>
              <a:buAutoNum type="arabicPeriod" startAt="6"/>
            </a:pPr>
            <a:r>
              <a:rPr lang="es-BO" b="1" dirty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Comunique a su campo de la existencia de su centro. No frustre  a  la iglesia que a veces no perdona.</a:t>
            </a:r>
            <a:br>
              <a:rPr lang="es-BO" b="1" dirty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</a:br>
            <a:endParaRPr lang="es-BO" b="1" dirty="0">
              <a:solidFill>
                <a:srgbClr xmlns:mc="http://schemas.openxmlformats.org/markup-compatibility/2006" xmlns:a14="http://schemas.microsoft.com/office/drawing/2010/main" val="00FFCC" mc:Ignorable="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  <a:p>
            <a:pPr marL="609600" indent="-609600">
              <a:lnSpc>
                <a:spcPct val="80000"/>
              </a:lnSpc>
              <a:buFontTx/>
              <a:buAutoNum type="arabicPeriod" startAt="6"/>
            </a:pPr>
            <a:r>
              <a:rPr lang="es-BO" b="1" dirty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Si hay escuelas o colegios involucre  en el plan sin miedo y pida resultados.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6"/>
            </a:pPr>
            <a:r>
              <a:rPr lang="es-BO" b="1" dirty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Que la iglesia sepa de su blanco bautismal</a:t>
            </a:r>
            <a:r>
              <a:rPr lang="es-BO" b="1" dirty="0" smtClean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b="1" dirty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/>
            </a:r>
            <a:br>
              <a:rPr lang="es-ES" b="1" dirty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</a:br>
            <a:endParaRPr lang="es-ES" b="1" dirty="0">
              <a:solidFill>
                <a:srgbClr xmlns:mc="http://schemas.openxmlformats.org/markup-compatibility/2006" xmlns:a14="http://schemas.microsoft.com/office/drawing/2010/main" val="00FFCC" mc:Ignorable="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pic>
        <p:nvPicPr>
          <p:cNvPr id="128004" name="Picture 4" descr="Apocalipsis 1223"/>
          <p:cNvPicPr>
            <a:picLocks noChangeAspect="1" noChangeArrowheads="1"/>
          </p:cNvPicPr>
          <p:nvPr/>
        </p:nvPicPr>
        <p:blipFill>
          <a:blip r:embed="rId2" cstate="print"/>
          <a:srcRect l="48000" t="4666" r="999" b="14000"/>
          <a:stretch>
            <a:fillRect/>
          </a:stretch>
        </p:blipFill>
        <p:spPr bwMode="auto">
          <a:xfrm>
            <a:off x="838200" y="457200"/>
            <a:ext cx="1336675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8005" name="Picture 5" descr="Apocalipsis 1223"/>
          <p:cNvPicPr>
            <a:picLocks noChangeAspect="1" noChangeArrowheads="1"/>
          </p:cNvPicPr>
          <p:nvPr/>
        </p:nvPicPr>
        <p:blipFill>
          <a:blip r:embed="rId3"/>
          <a:srcRect l="999" t="4666" r="48000" b="14000"/>
          <a:stretch>
            <a:fillRect/>
          </a:stretch>
        </p:blipFill>
        <p:spPr bwMode="auto">
          <a:xfrm>
            <a:off x="6705600" y="457200"/>
            <a:ext cx="1336675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1147763"/>
          </a:xfrm>
        </p:spPr>
        <p:txBody>
          <a:bodyPr/>
          <a:lstStyle/>
          <a:p>
            <a:pPr algn="ctr"/>
            <a:r>
              <a:rPr lang="es-ES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</a:rPr>
              <a:t>Sectorice el lugar a trabajar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833563"/>
            <a:ext cx="5334000" cy="4567237"/>
          </a:xfrm>
        </p:spPr>
        <p:txBody>
          <a:bodyPr/>
          <a:lstStyle/>
          <a:p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Asigne su lugar a cada equipo de trabajo</a:t>
            </a:r>
          </a:p>
          <a:p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Lleve un control de los Estudios Bíblicos</a:t>
            </a:r>
          </a:p>
          <a:p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Monitoree el trabajo</a:t>
            </a:r>
          </a:p>
          <a:p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Motive con cariño a hacer la obra</a:t>
            </a:r>
          </a:p>
        </p:txBody>
      </p:sp>
      <p:grpSp>
        <p:nvGrpSpPr>
          <p:cNvPr id="120836" name="Group 4"/>
          <p:cNvGrpSpPr>
            <a:grpSpLocks/>
          </p:cNvGrpSpPr>
          <p:nvPr/>
        </p:nvGrpSpPr>
        <p:grpSpPr bwMode="auto">
          <a:xfrm>
            <a:off x="5638800" y="1905000"/>
            <a:ext cx="3124200" cy="3962400"/>
            <a:chOff x="795" y="2447"/>
            <a:chExt cx="4218" cy="4161"/>
          </a:xfrm>
        </p:grpSpPr>
        <p:sp>
          <p:nvSpPr>
            <p:cNvPr id="120837" name="Text Box 5"/>
            <p:cNvSpPr txBox="1">
              <a:spLocks noChangeArrowheads="1"/>
            </p:cNvSpPr>
            <p:nvPr/>
          </p:nvSpPr>
          <p:spPr bwMode="auto">
            <a:xfrm>
              <a:off x="795" y="2675"/>
              <a:ext cx="4218" cy="393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000000" mc:Ignorable="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pic>
          <p:nvPicPr>
            <p:cNvPr id="120838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09" y="2447"/>
              <a:ext cx="3990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12" name="Rectangle 256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533400"/>
          </a:xfrm>
        </p:spPr>
        <p:txBody>
          <a:bodyPr/>
          <a:lstStyle/>
          <a:p>
            <a:pPr algn="ctr"/>
            <a:r>
              <a:rPr lang="es-ES" sz="2400" dirty="0">
                <a:solidFill>
                  <a:schemeClr val="bg1"/>
                </a:solidFill>
              </a:rPr>
              <a:t>PROGRAMA SUGERENTE CENTRO GRANDE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s-ES" sz="2000"/>
          </a:p>
        </p:txBody>
      </p:sp>
      <p:graphicFrame>
        <p:nvGraphicFramePr>
          <p:cNvPr id="122143" name="Group 287"/>
          <p:cNvGraphicFramePr>
            <a:graphicFrameLocks noGrp="1"/>
          </p:cNvGraphicFramePr>
          <p:nvPr>
            <p:ph sz="quarter" idx="2"/>
          </p:nvPr>
        </p:nvGraphicFramePr>
        <p:xfrm>
          <a:off x="381000" y="762000"/>
          <a:ext cx="8382000" cy="5482274"/>
        </p:xfrm>
        <a:graphic>
          <a:graphicData uri="http://schemas.openxmlformats.org/drawingml/2006/table">
            <a:tbl>
              <a:tblPr/>
              <a:tblGrid>
                <a:gridCol w="1873250"/>
                <a:gridCol w="4683125"/>
                <a:gridCol w="1825625"/>
              </a:tblGrid>
              <a:tr h="517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HORA</a:t>
                      </a:r>
                      <a:endParaRPr kumimoji="0" lang="es-E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00FFCC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Actividad</a:t>
                      </a:r>
                      <a:endParaRPr kumimoji="0" lang="es-E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00FFCC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Responsable</a:t>
                      </a:r>
                      <a:endParaRPr kumimoji="0" lang="es-E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00FFCC" mc:Ignorable="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07:00 – 07:30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Puertas abiertas (Música ambiental)</a:t>
                      </a:r>
                      <a:endParaRPr kumimoji="0" lang="es-BO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BO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07:30 – 07:45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Comienzo del programa con: Película </a:t>
                      </a:r>
                      <a:endParaRPr kumimoji="0" lang="es-BO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BO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07:45 – 7:55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Alabanza congregacional</a:t>
                      </a:r>
                      <a:endParaRPr kumimoji="0" lang="es-BO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BO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07:55 – 08:00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Bienvenida, oración y anuncios 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08:00 – 08:10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Amigos de la Salud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08:10 – 08:15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Premios y el hombre de las preguntas.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08:15 – 08:20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Ofrenda musical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08:20 – 08:50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Mensaje (Seminario)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08:50 – 09:00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Promoción y Canto final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09:10 – 09:15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Reunión de Coordinación con Jefes de Comisión  (Evaluación)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xmlns:mc="http://schemas.openxmlformats.org/markup-compatibility/2006" xmlns:a14="http://schemas.microsoft.com/office/drawing/2010/main" val="000000" mc:Ignorable="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xmlns:mc="http://schemas.openxmlformats.org/markup-compatibility/2006" xmlns:a14="http://schemas.microsoft.com/office/drawing/2010/main" val="FFFF00" mc:Ignorable="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533400"/>
          </a:xfrm>
        </p:spPr>
        <p:txBody>
          <a:bodyPr/>
          <a:lstStyle/>
          <a:p>
            <a:pPr algn="ctr"/>
            <a:r>
              <a:rPr lang="es-ES" sz="2400" dirty="0">
                <a:solidFill>
                  <a:schemeClr val="bg1"/>
                </a:solidFill>
              </a:rPr>
              <a:t>PROGRAMA SUGERENTE - GRUPO PEQUEÑO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762000"/>
            <a:ext cx="7772400" cy="5562600"/>
          </a:xfrm>
        </p:spPr>
        <p:txBody>
          <a:bodyPr>
            <a:normAutofit lnSpcReduction="10000"/>
          </a:bodyPr>
          <a:lstStyle/>
          <a:p>
            <a:pPr marL="533400" indent="-533400">
              <a:buFontTx/>
              <a:buAutoNum type="arabicPeriod"/>
            </a:pPr>
            <a:r>
              <a:rPr lang="es-ES" sz="1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Recepción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Cánticos – Con Video o CD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Oración</a:t>
            </a:r>
          </a:p>
          <a:p>
            <a:pPr marL="533400" indent="-533400">
              <a:buFontTx/>
              <a:buAutoNum type="arabicPeriod"/>
            </a:pPr>
            <a:r>
              <a:rPr lang="es-ES" sz="1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Confraternización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Presentar a los amigos visitantes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Entregar regalos o estímulos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Película de la Vida de Jesús (Semana Santa) u otra.</a:t>
            </a:r>
          </a:p>
          <a:p>
            <a:pPr marL="533400" indent="-533400">
              <a:buFontTx/>
              <a:buAutoNum type="arabicPeriod"/>
            </a:pPr>
            <a:r>
              <a:rPr lang="es-ES" sz="1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Estudio de la Biblia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Tema Bíblico – Presentado en forma de sermón o lección para estudio en grupo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También puede ser presentado en video</a:t>
            </a:r>
          </a:p>
          <a:p>
            <a:pPr marL="533400" indent="-533400">
              <a:buFontTx/>
              <a:buAutoNum type="arabicPeriod"/>
            </a:pPr>
            <a:r>
              <a:rPr lang="es-ES" sz="1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Clausura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Himno de llamado (Video o Cantado)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Llamado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Oración</a:t>
            </a:r>
          </a:p>
          <a:p>
            <a:pPr marL="914400" lvl="1" indent="-457200">
              <a:buFontTx/>
              <a:buAutoNum type="arabicPeriod"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Orientación sobre el tema de la próxima reunión y despedida</a:t>
            </a:r>
          </a:p>
          <a:p>
            <a:pPr marL="914400" lvl="1" indent="-457200" algn="ctr">
              <a:buFontTx/>
              <a:buNone/>
            </a:pPr>
            <a:r>
              <a:rPr lang="es-ES" sz="16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Todo el programa debe tener una hora de duración como máximo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rus Blk BT" pitchFamily="18" charset="0"/>
              </a:rPr>
              <a:t>Una comisión Bíblica: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81000" y="1524000"/>
            <a:ext cx="6248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rgbClr xmlns:mc="http://schemas.openxmlformats.org/markup-compatibility/2006" xmlns:a14="http://schemas.microsoft.com/office/drawing/2010/main" val="00FFFF" mc:Ignorable="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“Y les dijo: Id por todo el mundo, y predicad el evangelio a toda criatura. El que cree y es bautizado, será salvo. Pero el que no cree, será condenado”  </a:t>
            </a:r>
            <a:br>
              <a:rPr lang="es-ES" sz="3600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rgbClr xmlns:mc="http://schemas.openxmlformats.org/markup-compatibility/2006" xmlns:a14="http://schemas.microsoft.com/office/drawing/2010/main" val="00FFFF" mc:Ignorable="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es-ES" sz="3600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rgbClr xmlns:mc="http://schemas.openxmlformats.org/markup-compatibility/2006" xmlns:a14="http://schemas.microsoft.com/office/drawing/2010/main" val="00FFFF" mc:Ignorable="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 Marcos 16: 15,16</a:t>
            </a:r>
            <a:r>
              <a:rPr lang="es-BO" sz="3600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rgbClr xmlns:mc="http://schemas.openxmlformats.org/markup-compatibility/2006" xmlns:a14="http://schemas.microsoft.com/office/drawing/2010/main" val="00FFFF" mc:Ignorable="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s-BO" sz="3600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rgbClr xmlns:mc="http://schemas.openxmlformats.org/markup-compatibility/2006" xmlns:a14="http://schemas.microsoft.com/office/drawing/2010/main" val="00FFFF" mc:Ignorable="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es-BO" sz="3600" b="1" dirty="0" smtClean="0">
              <a:ln>
                <a:solidFill>
                  <a:srgbClr xmlns:mc="http://schemas.openxmlformats.org/markup-compatibility/2006" xmlns:a14="http://schemas.microsoft.com/office/drawing/2010/main" val="0000FF" mc:Ignorable=""/>
                </a:solidFill>
              </a:ln>
              <a:solidFill>
                <a:srgbClr xmlns:mc="http://schemas.openxmlformats.org/markup-compatibility/2006" xmlns:a14="http://schemas.microsoft.com/office/drawing/2010/main" val="00FFFF" mc:Ignorable="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endParaRPr lang="es-ES" sz="3600" dirty="0">
              <a:ln>
                <a:solidFill>
                  <a:srgbClr xmlns:mc="http://schemas.openxmlformats.org/markup-compatibility/2006" xmlns:a14="http://schemas.microsoft.com/office/drawing/2010/main" val="0000FF" mc:Ignorable="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82" mc:Ignorable=""/>
            </a:gs>
            <a:gs pos="13000">
              <a:srgbClr xmlns:mc="http://schemas.openxmlformats.org/markup-compatibility/2006" xmlns:a14="http://schemas.microsoft.com/office/drawing/2010/main" val="000000" mc:Ignorable=""/>
            </a:gs>
            <a:gs pos="28000">
              <a:srgbClr xmlns:mc="http://schemas.openxmlformats.org/markup-compatibility/2006" xmlns:a14="http://schemas.microsoft.com/office/drawing/2010/main" val="000082" mc:Ignorable=""/>
            </a:gs>
            <a:gs pos="42999">
              <a:srgbClr xmlns:mc="http://schemas.openxmlformats.org/markup-compatibility/2006" xmlns:a14="http://schemas.microsoft.com/office/drawing/2010/main" val="0047FF" mc:Ignorable=""/>
            </a:gs>
            <a:gs pos="58000">
              <a:srgbClr xmlns:mc="http://schemas.openxmlformats.org/markup-compatibility/2006" xmlns:a14="http://schemas.microsoft.com/office/drawing/2010/main" val="000000" mc:Ignorable=""/>
            </a:gs>
            <a:gs pos="72000">
              <a:srgbClr xmlns:mc="http://schemas.openxmlformats.org/markup-compatibility/2006" xmlns:a14="http://schemas.microsoft.com/office/drawing/2010/main" val="0047FF" mc:Ignorable=""/>
            </a:gs>
            <a:gs pos="87000">
              <a:srgbClr xmlns:mc="http://schemas.openxmlformats.org/markup-compatibility/2006" xmlns:a14="http://schemas.microsoft.com/office/drawing/2010/main" val="000082" mc:Ignorable=""/>
            </a:gs>
            <a:gs pos="100000">
              <a:srgbClr xmlns:mc="http://schemas.openxmlformats.org/markup-compatibility/2006" xmlns:a14="http://schemas.microsoft.com/office/drawing/2010/main" val="000000" mc:Ignorable="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7315200" cy="1147763"/>
          </a:xfrm>
          <a:effectLst>
            <a:outerShdw dist="35921" dir="2700000" algn="ctr" rotWithShape="0">
              <a:srgbClr xmlns:mc="http://schemas.openxmlformats.org/markup-compatibility/2006" xmlns:a14="http://schemas.microsoft.com/office/drawing/2010/main" val="000000" mc:Ignorable=""/>
            </a:outerShdw>
          </a:effectLst>
        </p:spPr>
        <p:txBody>
          <a:bodyPr/>
          <a:lstStyle/>
          <a:p>
            <a:pPr algn="ctr"/>
            <a:r>
              <a:rPr lang="es-ES" sz="54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Arial Black" pitchFamily="34" charset="0"/>
              </a:rPr>
              <a:t>1. PLANIFIQUE</a:t>
            </a:r>
            <a:endParaRPr lang="es-ES" sz="54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Arial Black" pitchFamily="34" charset="0"/>
            </a:endParaRPr>
          </a:p>
        </p:txBody>
      </p:sp>
      <p:pic>
        <p:nvPicPr>
          <p:cNvPr id="21512" name="Picture 8" descr="Apocalipsis 9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316287"/>
            <a:ext cx="1878013" cy="1408113"/>
          </a:xfrm>
          <a:prstGeom prst="rect">
            <a:avLst/>
          </a:prstGeom>
          <a:ln>
            <a:noFill/>
          </a:ln>
          <a:effectLst>
            <a:glow rad="228600">
              <a:srgbClr xmlns:mc="http://schemas.openxmlformats.org/markup-compatibility/2006" xmlns:a14="http://schemas.microsoft.com/office/drawing/2010/main" val="FFFF00" mc:Ignorable="">
                <a:alpha val="40000"/>
              </a:srgbClr>
            </a:glow>
            <a:softEdge rad="112500"/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7200" y="1905000"/>
            <a:ext cx="7924800" cy="4267200"/>
          </a:xfrm>
          <a:prstGeom prst="rect">
            <a:avLst/>
          </a:prstGeom>
          <a:effectLst>
            <a:outerShdw dist="35921" dir="2700000" algn="ctr" rotWithShape="0">
              <a:srgbClr xmlns:mc="http://schemas.openxmlformats.org/markup-compatibility/2006" xmlns:a14="http://schemas.microsoft.com/office/drawing/2010/main" val="000000" mc:Ignorable=""/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533400" marR="0" lvl="0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rus Blk BT" pitchFamily="18" charset="0"/>
                <a:ea typeface="+mn-ea"/>
                <a:cs typeface="+mn-cs"/>
              </a:rPr>
              <a:t>La junta de la iglesia debe votar el programa de evangelismo anual.</a:t>
            </a:r>
          </a:p>
          <a:p>
            <a:pPr marL="533400" marR="0" lvl="0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rus Blk BT" pitchFamily="18" charset="0"/>
                <a:ea typeface="+mn-ea"/>
                <a:cs typeface="+mn-cs"/>
              </a:rPr>
              <a:t>Ésta debe definir los lugares a ser evangelizados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rus Blk BT" pitchFamily="18" charset="0"/>
                <a:ea typeface="+mn-ea"/>
                <a:cs typeface="+mn-cs"/>
              </a:rPr>
              <a:t>(Centros grandes y pequeños.)</a:t>
            </a:r>
          </a:p>
          <a:p>
            <a:pPr marL="533400" marR="0" lvl="0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rus Blk BT" pitchFamily="18" charset="0"/>
                <a:ea typeface="+mn-ea"/>
                <a:cs typeface="+mn-cs"/>
              </a:rPr>
              <a:t>Votar el presupuesto para las campañas de evangelismo</a:t>
            </a:r>
          </a:p>
          <a:p>
            <a:pPr marL="533400" marR="0" lvl="0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rus Blk BT" pitchFamily="18" charset="0"/>
                <a:ea typeface="+mn-ea"/>
                <a:cs typeface="+mn-cs"/>
              </a:rPr>
              <a:t>SEGUIR EL PLAN DE SIEMBRA, COSECHA y CONSOLIDACIÓN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rus Blk BT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5867400" cy="914400"/>
          </a:xfrm>
          <a:noFill/>
          <a:effectLst>
            <a:outerShdw dist="35921" dir="2700000" algn="ctr" rotWithShape="0">
              <a:srgbClr xmlns:mc="http://schemas.openxmlformats.org/markup-compatibility/2006" xmlns:a14="http://schemas.microsoft.com/office/drawing/2010/main" val="000000" mc:Ignorable=""/>
            </a:outerShdw>
          </a:effectLst>
        </p:spPr>
        <p:txBody>
          <a:bodyPr/>
          <a:lstStyle/>
          <a:p>
            <a:pPr algn="ctr"/>
            <a:r>
              <a:rPr lang="es-ES" b="1" dirty="0" smtClean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2. ORGANICE</a:t>
            </a:r>
            <a:endParaRPr lang="es-ES" b="1" dirty="0">
              <a:solidFill>
                <a:srgbClr xmlns:mc="http://schemas.openxmlformats.org/markup-compatibility/2006" xmlns:a14="http://schemas.microsoft.com/office/drawing/2010/main" val="00FFCC" mc:Ignorable="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8686800" cy="5410200"/>
          </a:xfrm>
          <a:effectLst>
            <a:outerShdw dist="35921" dir="2700000" algn="ctr" rotWithShape="0">
              <a:srgbClr xmlns:mc="http://schemas.openxmlformats.org/markup-compatibility/2006" xmlns:a14="http://schemas.microsoft.com/office/drawing/2010/main" val="000000" mc:Ignorable=""/>
            </a:outerShdw>
          </a:effectLst>
        </p:spPr>
        <p:txBody>
          <a:bodyPr>
            <a:noAutofit/>
          </a:bodyPr>
          <a:lstStyle/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Visite y comprometa a todos los miembros a ganar una estrella para su corona.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Organice los equipos de trabajo.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Parejas misioneras.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Instructores bíblicos.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Equipos de oración. Intercesora – por grupos.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Grupos pequeños.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Predicadores voluntarios.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Equipos de evangelismo.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Entrénelos y deles el cronograma a seguir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Proporcione los materiales de trabajo </a:t>
            </a:r>
            <a:endParaRPr lang="es-ES" sz="2800" b="1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6629400" cy="914400"/>
          </a:xfrm>
        </p:spPr>
        <p:txBody>
          <a:bodyPr/>
          <a:lstStyle/>
          <a:p>
            <a:pPr algn="ctr"/>
            <a:r>
              <a:rPr lang="es-ES" sz="4800" b="1" dirty="0" smtClean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3. IMPLEMENTE</a:t>
            </a:r>
            <a:endParaRPr lang="es-ES" sz="4800" b="1" dirty="0">
              <a:solidFill>
                <a:srgbClr xmlns:mc="http://schemas.openxmlformats.org/markup-compatibility/2006" xmlns:a14="http://schemas.microsoft.com/office/drawing/2010/main" val="00FFCC" mc:Ignorable="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05800" cy="44958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El éxito de una campaña está en realizar una buena siembra.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Todos nosotros necesitamos orar por las personas que deseamos ganar para </a:t>
            </a:r>
            <a:r>
              <a:rPr lang="es-ES" b="1" dirty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C</a:t>
            </a:r>
            <a:r>
              <a:rPr lang="es-ES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risto.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Todos los equipos deben tener su territorio de trabajo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6629400" cy="914400"/>
          </a:xfrm>
        </p:spPr>
        <p:txBody>
          <a:bodyPr/>
          <a:lstStyle/>
          <a:p>
            <a:pPr algn="ctr"/>
            <a:r>
              <a:rPr lang="es-ES" sz="4800" b="1" dirty="0" smtClean="0">
                <a:solidFill>
                  <a:srgbClr xmlns:mc="http://schemas.openxmlformats.org/markup-compatibility/2006" xmlns:a14="http://schemas.microsoft.com/office/drawing/2010/main" val="00FFCC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3. IMPLEMENTE</a:t>
            </a:r>
            <a:endParaRPr lang="es-ES" sz="4800" b="1" dirty="0">
              <a:solidFill>
                <a:srgbClr xmlns:mc="http://schemas.openxmlformats.org/markup-compatibility/2006" xmlns:a14="http://schemas.microsoft.com/office/drawing/2010/main" val="00FFCC" mc:Ignorable="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05800" cy="44958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609600" indent="-609600">
              <a:lnSpc>
                <a:spcPct val="80000"/>
              </a:lnSpc>
              <a:buFont typeface="+mj-lt"/>
              <a:buAutoNum type="arabicPeriod" startAt="4"/>
            </a:pPr>
            <a:r>
              <a:rPr lang="es-ES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Visitar los hogares de las familias a evangelizar y orar con ellas por las necesidades que tienen.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4"/>
            </a:pPr>
            <a:r>
              <a:rPr lang="es-ES" b="1" dirty="0" smtClean="0">
                <a:ln>
                  <a:solidFill>
                    <a:srgbClr xmlns:mc="http://schemas.openxmlformats.org/markup-compatibility/2006" xmlns:a14="http://schemas.microsoft.com/office/drawing/2010/main" val="0000FF" mc:Ignorable="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Arial Black" pitchFamily="34" charset="0"/>
              </a:rPr>
              <a:t>Buscar interesados para estudiar la biblia con ellos</a:t>
            </a:r>
            <a:endParaRPr lang="es-ES" b="1" dirty="0">
              <a:ln>
                <a:solidFill>
                  <a:srgbClr xmlns:mc="http://schemas.openxmlformats.org/markup-compatibility/2006" xmlns:a14="http://schemas.microsoft.com/office/drawing/2010/main" val="0000FF" mc:Ignorable="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685800"/>
          </a:xfrm>
        </p:spPr>
        <p:txBody>
          <a:bodyPr>
            <a:noAutofit/>
          </a:bodyPr>
          <a:lstStyle/>
          <a:p>
            <a:pPr algn="ctr"/>
            <a:r>
              <a:rPr lang="es-ES" sz="4000" dirty="0">
                <a:solidFill>
                  <a:schemeClr val="bg1"/>
                </a:solidFill>
              </a:rPr>
              <a:t>RECOMENDACIONES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03437"/>
            <a:ext cx="8229600" cy="4525963"/>
          </a:xfrm>
          <a:noFill/>
        </p:spPr>
        <p:txBody>
          <a:bodyPr>
            <a:normAutofit/>
          </a:bodyPr>
          <a:lstStyle/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MOTIVARLO en forma constante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Realice con su equipo EVALUACIONES periódicas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Dé INSTRUCCIÓN PERMANENTE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FRECUENCIA de estudios bíblicos  (2 por semana)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Cada pareja visitadora debe tener por lo menos 2 familias con las cuales estudie la Biblia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Concluir </a:t>
            </a:r>
            <a:r>
              <a:rPr lang="es-ES" sz="28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los estudios Bíblicos </a:t>
            </a: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y ofrecerles el diploma en una graduación.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Culmine con la graduación e invítelos a las conferencias</a:t>
            </a:r>
            <a:endParaRPr lang="en-US" sz="28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pic>
        <p:nvPicPr>
          <p:cNvPr id="96260" name="Picture 4" descr="lisa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78685" flipH="1">
            <a:off x="7620000" y="1066800"/>
            <a:ext cx="1068388" cy="14287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6261" name="WordArt 5"/>
          <p:cNvSpPr>
            <a:spLocks noChangeArrowheads="1" noChangeShapeType="1" noTextEdit="1"/>
          </p:cNvSpPr>
          <p:nvPr/>
        </p:nvSpPr>
        <p:spPr bwMode="auto">
          <a:xfrm>
            <a:off x="2209800" y="1066800"/>
            <a:ext cx="4724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4000" b="1" kern="1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A su equipo debe: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458200" cy="838200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CULTIVO</a:t>
            </a:r>
            <a:br>
              <a:rPr lang="es-ES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es-ES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ASISTENCIA </a:t>
            </a:r>
            <a:r>
              <a:rPr lang="es-ES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 LA IGLESIA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4962"/>
            <a:ext cx="8001000" cy="4262438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      Es necesario que los interesados sean invitados a la iglesia y procurar que asistan en alguna de  las siguientes oportunidades.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Tan pronto nos identifiquemos como adventistas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Al ganar su confianza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sz="28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Al </a:t>
            </a: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terminar la serie de estudios bíblicos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s-ES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Después de los estudios que tratan acerca del sábado </a:t>
            </a:r>
            <a:endParaRPr lang="en-US" sz="28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sp>
        <p:nvSpPr>
          <p:cNvPr id="98308" name="WordArt 4"/>
          <p:cNvSpPr>
            <a:spLocks noChangeArrowheads="1" noChangeShapeType="1" noTextEdit="1"/>
          </p:cNvSpPr>
          <p:nvPr/>
        </p:nvSpPr>
        <p:spPr bwMode="auto">
          <a:xfrm>
            <a:off x="990600" y="5257800"/>
            <a:ext cx="5943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4400" b="1" kern="10" dirty="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No </a:t>
            </a:r>
            <a:r>
              <a:rPr lang="es-ES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es suficiente </a:t>
            </a:r>
            <a:r>
              <a:rPr lang="es-ES" sz="4400" b="1" kern="10" dirty="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invitarlos</a:t>
            </a:r>
          </a:p>
          <a:p>
            <a:pPr algn="ctr"/>
            <a:r>
              <a:rPr lang="es-ES" sz="4400" b="1" kern="10" dirty="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Hay que </a:t>
            </a:r>
            <a:r>
              <a:rPr lang="es-ES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ir </a:t>
            </a:r>
            <a:r>
              <a:rPr lang="es-ES" sz="4400" b="1" kern="10" dirty="0">
                <a:ln w="9525">
                  <a:noFill/>
                  <a:round/>
                  <a:headEnd/>
                  <a:tailEnd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outerShdw dist="35921" dir="2700000" algn="ctr" rotWithShape="0">
                    <a:srgbClr xmlns:mc="http://schemas.openxmlformats.org/markup-compatibility/2006" xmlns:a14="http://schemas.microsoft.com/office/drawing/2010/main" val="0000FF" mc:Ignorable=""/>
                  </a:outerShdw>
                </a:effectLst>
                <a:latin typeface="Script MT Bold"/>
              </a:rPr>
              <a:t>a buscarlos</a:t>
            </a:r>
          </a:p>
        </p:txBody>
      </p:sp>
      <p:pic>
        <p:nvPicPr>
          <p:cNvPr id="98309" name="Picture 5" descr="S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5029200"/>
            <a:ext cx="1320800" cy="990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000000" mc:Ignorable=""/>
            </a:gs>
            <a:gs pos="20000">
              <a:srgbClr xmlns:mc="http://schemas.openxmlformats.org/markup-compatibility/2006" xmlns:a14="http://schemas.microsoft.com/office/drawing/2010/main" val="000040" mc:Ignorable=""/>
            </a:gs>
            <a:gs pos="50000">
              <a:srgbClr xmlns:mc="http://schemas.openxmlformats.org/markup-compatibility/2006" xmlns:a14="http://schemas.microsoft.com/office/drawing/2010/main" val="400040" mc:Ignorable=""/>
            </a:gs>
            <a:gs pos="75000">
              <a:srgbClr xmlns:mc="http://schemas.openxmlformats.org/markup-compatibility/2006" xmlns:a14="http://schemas.microsoft.com/office/drawing/2010/main" val="8F0040" mc:Ignorable=""/>
            </a:gs>
            <a:gs pos="89999">
              <a:srgbClr xmlns:mc="http://schemas.openxmlformats.org/markup-compatibility/2006" xmlns:a14="http://schemas.microsoft.com/office/drawing/2010/main" val="F27300" mc:Ignorable=""/>
            </a:gs>
            <a:gs pos="100000">
              <a:srgbClr xmlns:mc="http://schemas.openxmlformats.org/markup-compatibility/2006" xmlns:a14="http://schemas.microsoft.com/office/drawing/2010/main" val="FFBF00" mc:Ignorable="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58200" cy="533400"/>
          </a:xfrm>
        </p:spPr>
        <p:txBody>
          <a:bodyPr>
            <a:noAutofit/>
          </a:bodyPr>
          <a:lstStyle/>
          <a:p>
            <a:pPr algn="ctr"/>
            <a:r>
              <a:rPr lang="es-BO" sz="4800" b="1" dirty="0">
                <a:solidFill>
                  <a:srgbClr xmlns:mc="http://schemas.openxmlformats.org/markup-compatibility/2006" xmlns:a14="http://schemas.microsoft.com/office/drawing/2010/main" val="00FFFF" mc:Ignorable=""/>
                </a:solidFill>
              </a:rPr>
              <a:t>No olvide.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8229600" cy="4724400"/>
          </a:xfrm>
        </p:spPr>
        <p:txBody>
          <a:bodyPr>
            <a:noAutofit/>
          </a:bodyPr>
          <a:lstStyle/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s-BO" sz="2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Aproveche esta  ocasión para  acondicionar su templo.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s-BO" sz="2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Dedique un tiempo a conocer los materiales efectivos de evangelización.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s-BO" sz="2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Utilice todos los medios de  comunicación local y de la iglesia para una mayor efectividad.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s-BO" sz="2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Promueva un día de ayuno y oración motivando a la unidad y que ha llegado la hora de  brillar  por  Jesús.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s-BO" sz="28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Cuide de los detalles.</a:t>
            </a:r>
          </a:p>
        </p:txBody>
      </p:sp>
      <p:pic>
        <p:nvPicPr>
          <p:cNvPr id="117764" name="Picture 4" descr="Apocalipsis 1223"/>
          <p:cNvPicPr>
            <a:picLocks noChangeAspect="1" noChangeArrowheads="1"/>
          </p:cNvPicPr>
          <p:nvPr/>
        </p:nvPicPr>
        <p:blipFill>
          <a:blip r:embed="rId2"/>
          <a:srcRect l="48000" t="4666" r="999" b="14000"/>
          <a:stretch>
            <a:fillRect/>
          </a:stretch>
        </p:blipFill>
        <p:spPr bwMode="auto">
          <a:xfrm>
            <a:off x="5257800" y="4668002"/>
            <a:ext cx="1828800" cy="2189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925</TotalTime>
  <Words>646</Words>
  <Application>Microsoft Office PowerPoint</Application>
  <PresentationFormat>Presentación en pantalla (4:3)</PresentationFormat>
  <Paragraphs>110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Presentación de PowerPoint</vt:lpstr>
      <vt:lpstr>Una comisión Bíblica:</vt:lpstr>
      <vt:lpstr>1. PLANIFIQUE</vt:lpstr>
      <vt:lpstr>2. ORGANICE</vt:lpstr>
      <vt:lpstr>3. IMPLEMENTE</vt:lpstr>
      <vt:lpstr>3. IMPLEMENTE</vt:lpstr>
      <vt:lpstr>RECOMENDACIONES</vt:lpstr>
      <vt:lpstr>CULTIVO ASISTENCIA A LA IGLESIA</vt:lpstr>
      <vt:lpstr>No olvide.</vt:lpstr>
      <vt:lpstr>No olvide.</vt:lpstr>
      <vt:lpstr>Sectorice el lugar a trabajar</vt:lpstr>
      <vt:lpstr>PROGRAMA SUGERENTE CENTRO GRANDE</vt:lpstr>
      <vt:lpstr>PROGRAMA SUGERENTE - GRUPO PEQUEÑO</vt:lpstr>
    </vt:vector>
  </TitlesOfParts>
  <Company>IASD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Cómo realizar una campaña de Evangelismo</dc:title>
  <dc:creator>Marco Antonio Calderón Wills</dc:creator>
  <cp:lastModifiedBy>Ney Devis</cp:lastModifiedBy>
  <cp:revision>45</cp:revision>
  <cp:lastPrinted>1601-01-01T00:00:00Z</cp:lastPrinted>
  <dcterms:created xsi:type="dcterms:W3CDTF">2005-12-29T13:52:46Z</dcterms:created>
  <dcterms:modified xsi:type="dcterms:W3CDTF">2010-05-25T12:25:46Z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